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6" r:id="rId2"/>
    <p:sldId id="680" r:id="rId3"/>
    <p:sldId id="733" r:id="rId4"/>
    <p:sldId id="734" r:id="rId5"/>
    <p:sldId id="736" r:id="rId6"/>
    <p:sldId id="737" r:id="rId7"/>
    <p:sldId id="259" r:id="rId8"/>
    <p:sldId id="738" r:id="rId9"/>
    <p:sldId id="732" r:id="rId10"/>
    <p:sldId id="740" r:id="rId11"/>
    <p:sldId id="741" r:id="rId12"/>
    <p:sldId id="74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61" autoAdjust="0"/>
    <p:restoredTop sz="94660"/>
  </p:normalViewPr>
  <p:slideViewPr>
    <p:cSldViewPr snapToGrid="0">
      <p:cViewPr varScale="1">
        <p:scale>
          <a:sx n="85" d="100"/>
          <a:sy n="85" d="100"/>
        </p:scale>
        <p:origin x="18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1/06/2023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8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solidFill>
                  <a:prstClr val="black"/>
                </a:solidFill>
              </a:rPr>
              <a:pPr/>
              <a:t>11</a:t>
            </a:fld>
            <a:endParaRPr lang="en-AU" dirty="0">
              <a:solidFill>
                <a:prstClr val="black"/>
              </a:solidFill>
            </a:endParaRPr>
          </a:p>
        </p:txBody>
      </p:sp>
    </p:spTree>
    <p:extLst>
      <p:ext uri="{BB962C8B-B14F-4D97-AF65-F5344CB8AC3E}">
        <p14:creationId xmlns:p14="http://schemas.microsoft.com/office/powerpoint/2010/main" val="191167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solidFill>
                  <a:prstClr val="black"/>
                </a:solidFill>
              </a:rPr>
              <a:pPr/>
              <a:t>12</a:t>
            </a:fld>
            <a:endParaRPr lang="en-AU" dirty="0">
              <a:solidFill>
                <a:prstClr val="black"/>
              </a:solidFill>
            </a:endParaRPr>
          </a:p>
        </p:txBody>
      </p:sp>
    </p:spTree>
    <p:extLst>
      <p:ext uri="{BB962C8B-B14F-4D97-AF65-F5344CB8AC3E}">
        <p14:creationId xmlns:p14="http://schemas.microsoft.com/office/powerpoint/2010/main" val="148086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15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You also don’t need to know </a:t>
            </a:r>
            <a:r>
              <a:rPr lang="en-AU" i="1" dirty="0"/>
              <a:t>why</a:t>
            </a:r>
            <a:r>
              <a:rPr lang="en-AU" i="0" dirty="0"/>
              <a:t> light slows down or changes direction, but if you’re interested, there are some great videos those two things: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i="0" dirty="0"/>
              <a:t>https://youtu.be/CUjt36SD3h8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i="0" dirty="0"/>
              <a:t>https://youtu.be/NLmpNM0sgYk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89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19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48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Again, </a:t>
            </a:r>
            <a:r>
              <a:rPr lang="en-AU" i="1" dirty="0"/>
              <a:t>why</a:t>
            </a:r>
            <a:r>
              <a:rPr lang="en-AU" i="0" dirty="0"/>
              <a:t> this occurs isn’t covered in this course, but if you’re curious, there’s a great video explaining it in terms of the Huygens-Fresnel principle at </a:t>
            </a:r>
            <a:r>
              <a:rPr lang="en-AU" dirty="0"/>
              <a:t>https://youtu.be/TqTWSSBcV_4, and a helpful written explanation at https://physics.stackexchange.com/questions/125903/why-does-wavelength-affect-diffraction (look at the top answer).</a:t>
            </a:r>
          </a:p>
        </p:txBody>
      </p:sp>
      <p:sp>
        <p:nvSpPr>
          <p:cNvPr id="4" name="Slide Number Placeholder 3"/>
          <p:cNvSpPr>
            <a:spLocks noGrp="1"/>
          </p:cNvSpPr>
          <p:nvPr>
            <p:ph type="sldNum" sz="quarter" idx="10"/>
          </p:nvPr>
        </p:nvSpPr>
        <p:spPr/>
        <p:txBody>
          <a:bodyPr/>
          <a:lstStyle/>
          <a:p>
            <a:fld id="{8929ABA3-72B8-441F-AA9B-D3737D2CB9D9}" type="slidenum">
              <a:rPr lang="en-AU" smtClean="0">
                <a:solidFill>
                  <a:prstClr val="black"/>
                </a:solidFill>
              </a:rPr>
              <a:pPr/>
              <a:t>7</a:t>
            </a:fld>
            <a:endParaRPr lang="en-AU" dirty="0">
              <a:solidFill>
                <a:prstClr val="black"/>
              </a:solidFill>
            </a:endParaRPr>
          </a:p>
        </p:txBody>
      </p:sp>
    </p:spTree>
    <p:extLst>
      <p:ext uri="{BB962C8B-B14F-4D97-AF65-F5344CB8AC3E}">
        <p14:creationId xmlns:p14="http://schemas.microsoft.com/office/powerpoint/2010/main" val="166638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solidFill>
                  <a:prstClr val="black"/>
                </a:solidFill>
              </a:rPr>
              <a:pPr/>
              <a:t>8</a:t>
            </a:fld>
            <a:endParaRPr lang="en-AU" dirty="0">
              <a:solidFill>
                <a:prstClr val="black"/>
              </a:solidFill>
            </a:endParaRPr>
          </a:p>
        </p:txBody>
      </p:sp>
    </p:spTree>
    <p:extLst>
      <p:ext uri="{BB962C8B-B14F-4D97-AF65-F5344CB8AC3E}">
        <p14:creationId xmlns:p14="http://schemas.microsoft.com/office/powerpoint/2010/main" val="203765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Note that this experiment is explicitly mentioned in the syllabus!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83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known as the </a:t>
            </a:r>
            <a:r>
              <a:rPr lang="en-AU" dirty="0" err="1"/>
              <a:t>Arago</a:t>
            </a:r>
            <a:r>
              <a:rPr lang="en-AU" dirty="0"/>
              <a:t> spot (also the Poisson spot or Fresnel spot).</a:t>
            </a:r>
          </a:p>
        </p:txBody>
      </p:sp>
      <p:sp>
        <p:nvSpPr>
          <p:cNvPr id="4" name="Slide Number Placeholder 3"/>
          <p:cNvSpPr>
            <a:spLocks noGrp="1"/>
          </p:cNvSpPr>
          <p:nvPr>
            <p:ph type="sldNum" sz="quarter" idx="10"/>
          </p:nvPr>
        </p:nvSpPr>
        <p:spPr/>
        <p:txBody>
          <a:bodyPr/>
          <a:lstStyle/>
          <a:p>
            <a:fld id="{8929ABA3-72B8-441F-AA9B-D3737D2CB9D9}" type="slidenum">
              <a:rPr lang="en-AU" smtClean="0">
                <a:solidFill>
                  <a:prstClr val="black"/>
                </a:solidFill>
              </a:rPr>
              <a:pPr/>
              <a:t>10</a:t>
            </a:fld>
            <a:endParaRPr lang="en-AU" dirty="0">
              <a:solidFill>
                <a:prstClr val="black"/>
              </a:solidFill>
            </a:endParaRPr>
          </a:p>
        </p:txBody>
      </p:sp>
    </p:spTree>
    <p:extLst>
      <p:ext uri="{BB962C8B-B14F-4D97-AF65-F5344CB8AC3E}">
        <p14:creationId xmlns:p14="http://schemas.microsoft.com/office/powerpoint/2010/main" val="10815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1/06/2023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1/06/2023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hyperlink" Target="https://youtu.be/Iuv6hY6zsd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rgbClr val="FF0000"/>
            </a:solidFill>
          </a:ln>
        </p:spPr>
        <p:txBody>
          <a:bodyPr anchor="ctr"/>
          <a:lstStyle/>
          <a:p>
            <a:r>
              <a:rPr lang="en-AU" dirty="0"/>
              <a:t>Light as a Wave</a:t>
            </a:r>
          </a:p>
        </p:txBody>
      </p:sp>
    </p:spTree>
    <p:extLst>
      <p:ext uri="{BB962C8B-B14F-4D97-AF65-F5344CB8AC3E}">
        <p14:creationId xmlns:p14="http://schemas.microsoft.com/office/powerpoint/2010/main" val="3582847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7B8D8E-8B9B-A3CF-A4BA-EBA8D6CA65B8}"/>
              </a:ext>
            </a:extLst>
          </p:cNvPr>
          <p:cNvSpPr txBox="1"/>
          <p:nvPr/>
        </p:nvSpPr>
        <p:spPr>
          <a:xfrm>
            <a:off x="0" y="0"/>
            <a:ext cx="2281803"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prstClr val="white"/>
                </a:solidFill>
              </a:rPr>
              <a:t>Example #1</a:t>
            </a:r>
          </a:p>
        </p:txBody>
      </p:sp>
      <p:sp>
        <p:nvSpPr>
          <p:cNvPr id="2" name="TextBox 1"/>
          <p:cNvSpPr txBox="1"/>
          <p:nvPr/>
        </p:nvSpPr>
        <p:spPr>
          <a:xfrm>
            <a:off x="0" y="584775"/>
            <a:ext cx="11718000" cy="6124754"/>
          </a:xfrm>
          <a:prstGeom prst="rect">
            <a:avLst/>
          </a:prstGeom>
          <a:noFill/>
        </p:spPr>
        <p:txBody>
          <a:bodyPr wrap="square" rtlCol="0">
            <a:spAutoFit/>
          </a:bodyPr>
          <a:lstStyle/>
          <a:p>
            <a:r>
              <a:rPr lang="en-GB" sz="2800" dirty="0">
                <a:solidFill>
                  <a:prstClr val="black"/>
                </a:solidFill>
              </a:rPr>
              <a:t>An experiment was conducted to investigate the nature of light. A parallel beam of monochromatic light was directed at a very small spherical object and a white screen was positioned behind the object (Diagram 1). The pattern observed on the white screen is shown in Diagram 2. (Note: diagrams are not to scale.)</a:t>
            </a:r>
          </a:p>
          <a:p>
            <a:endParaRPr lang="en-GB" sz="2800" dirty="0">
              <a:solidFill>
                <a:prstClr val="black"/>
              </a:solidFill>
            </a:endParaRPr>
          </a:p>
          <a:p>
            <a:endParaRPr lang="en-GB" sz="2800" dirty="0">
              <a:solidFill>
                <a:prstClr val="black"/>
              </a:solidFill>
            </a:endParaRPr>
          </a:p>
          <a:p>
            <a:endParaRPr lang="en-GB" sz="2800" dirty="0">
              <a:solidFill>
                <a:prstClr val="black"/>
              </a:solidFill>
            </a:endParaRPr>
          </a:p>
          <a:p>
            <a:endParaRPr lang="en-GB" sz="2800" dirty="0">
              <a:solidFill>
                <a:prstClr val="black"/>
              </a:solidFill>
            </a:endParaRPr>
          </a:p>
          <a:p>
            <a:endParaRPr lang="en-GB" sz="2800" dirty="0">
              <a:solidFill>
                <a:prstClr val="black"/>
              </a:solidFill>
            </a:endParaRPr>
          </a:p>
          <a:p>
            <a:endParaRPr lang="en-GB" sz="2800" dirty="0">
              <a:solidFill>
                <a:prstClr val="black"/>
              </a:solidFill>
            </a:endParaRPr>
          </a:p>
          <a:p>
            <a:pPr marL="514350" indent="-514350">
              <a:buFont typeface="+mj-lt"/>
              <a:buAutoNum type="alphaLcParenR"/>
            </a:pPr>
            <a:r>
              <a:rPr lang="en-GB" sz="2800" dirty="0">
                <a:solidFill>
                  <a:prstClr val="black"/>
                </a:solidFill>
              </a:rPr>
              <a:t>Discuss how the pattern in Diagram 2 was produced. </a:t>
            </a:r>
          </a:p>
          <a:p>
            <a:pPr marL="514350" indent="-514350">
              <a:buFont typeface="+mj-lt"/>
              <a:buAutoNum type="alphaLcParenR"/>
            </a:pPr>
            <a:r>
              <a:rPr lang="en-GB" sz="2800" dirty="0">
                <a:solidFill>
                  <a:prstClr val="black"/>
                </a:solidFill>
              </a:rPr>
              <a:t>From this experiment, what conclusion can be made regarding the nature of light?</a:t>
            </a:r>
          </a:p>
        </p:txBody>
      </p:sp>
      <p:pic>
        <p:nvPicPr>
          <p:cNvPr id="8" name="Picture 7">
            <a:extLst>
              <a:ext uri="{FF2B5EF4-FFF2-40B4-BE49-F238E27FC236}">
                <a16:creationId xmlns:a16="http://schemas.microsoft.com/office/drawing/2014/main" id="{9C1E8775-0DD1-6A7D-7C2E-BE46558589B8}"/>
              </a:ext>
            </a:extLst>
          </p:cNvPr>
          <p:cNvPicPr/>
          <p:nvPr/>
        </p:nvPicPr>
        <p:blipFill rotWithShape="1">
          <a:blip r:embed="rId3">
            <a:extLst>
              <a:ext uri="{28A0092B-C50C-407E-A947-70E740481C1C}">
                <a14:useLocalDpi xmlns:a14="http://schemas.microsoft.com/office/drawing/2010/main" val="0"/>
              </a:ext>
            </a:extLst>
          </a:blip>
          <a:srcRect l="2395" t="24847" r="219"/>
          <a:stretch/>
        </p:blipFill>
        <p:spPr bwMode="auto">
          <a:xfrm>
            <a:off x="2881312" y="2311965"/>
            <a:ext cx="6429376" cy="2698185"/>
          </a:xfrm>
          <a:prstGeom prst="rect">
            <a:avLst/>
          </a:prstGeom>
          <a:noFill/>
          <a:ln>
            <a:noFill/>
          </a:ln>
        </p:spPr>
      </p:pic>
    </p:spTree>
    <p:extLst>
      <p:ext uri="{BB962C8B-B14F-4D97-AF65-F5344CB8AC3E}">
        <p14:creationId xmlns:p14="http://schemas.microsoft.com/office/powerpoint/2010/main" val="144151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7B8D8E-8B9B-A3CF-A4BA-EBA8D6CA65B8}"/>
              </a:ext>
            </a:extLst>
          </p:cNvPr>
          <p:cNvSpPr txBox="1"/>
          <p:nvPr/>
        </p:nvSpPr>
        <p:spPr>
          <a:xfrm>
            <a:off x="0" y="0"/>
            <a:ext cx="2281803"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prstClr val="white"/>
                </a:solidFill>
              </a:rPr>
              <a:t>Example #1</a:t>
            </a:r>
          </a:p>
        </p:txBody>
      </p:sp>
      <p:pic>
        <p:nvPicPr>
          <p:cNvPr id="3" name="Picture 1">
            <a:extLst>
              <a:ext uri="{FF2B5EF4-FFF2-40B4-BE49-F238E27FC236}">
                <a16:creationId xmlns:a16="http://schemas.microsoft.com/office/drawing/2014/main" id="{9D490C6B-BB99-0E4A-CFC7-AD7E3DEBB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47" y="809921"/>
            <a:ext cx="10727305" cy="573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05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7B8D8E-8B9B-A3CF-A4BA-EBA8D6CA65B8}"/>
              </a:ext>
            </a:extLst>
          </p:cNvPr>
          <p:cNvSpPr txBox="1"/>
          <p:nvPr/>
        </p:nvSpPr>
        <p:spPr>
          <a:xfrm>
            <a:off x="0" y="0"/>
            <a:ext cx="2341729"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prstClr val="white"/>
                </a:solidFill>
              </a:rPr>
              <a:t>Polarisation</a:t>
            </a:r>
          </a:p>
        </p:txBody>
      </p:sp>
      <p:sp>
        <p:nvSpPr>
          <p:cNvPr id="2" name="TextBox 1"/>
          <p:cNvSpPr txBox="1"/>
          <p:nvPr/>
        </p:nvSpPr>
        <p:spPr>
          <a:xfrm>
            <a:off x="0" y="584775"/>
            <a:ext cx="11718000"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solidFill>
                  <a:prstClr val="black"/>
                </a:solidFill>
              </a:rPr>
              <a:t>Most light sources produce unpolarised light: the disturbances in the electric field can be in any direction.</a:t>
            </a:r>
          </a:p>
          <a:p>
            <a:pPr marL="457200" indent="-457200">
              <a:buFont typeface="Arial" panose="020B0604020202020204" pitchFamily="34" charset="0"/>
              <a:buChar char="•"/>
            </a:pPr>
            <a:r>
              <a:rPr lang="en-AU" sz="2800" dirty="0">
                <a:solidFill>
                  <a:prstClr val="black"/>
                </a:solidFill>
              </a:rPr>
              <a:t>When a wave is only allowed to oscillate in a single plane, it is said to be polarised.</a:t>
            </a:r>
          </a:p>
          <a:p>
            <a:pPr marL="457200" indent="-457200">
              <a:buFont typeface="Arial" panose="020B0604020202020204" pitchFamily="34" charset="0"/>
              <a:buChar char="•"/>
            </a:pPr>
            <a:r>
              <a:rPr lang="en-AU" sz="2800" dirty="0">
                <a:solidFill>
                  <a:prstClr val="black"/>
                </a:solidFill>
              </a:rPr>
              <a:t>Light can be horizontally or vertically polarised.</a:t>
            </a:r>
          </a:p>
          <a:p>
            <a:pPr marL="457200" indent="-457200">
              <a:buFont typeface="Arial" panose="020B0604020202020204" pitchFamily="34" charset="0"/>
              <a:buChar char="•"/>
            </a:pPr>
            <a:r>
              <a:rPr lang="en-AU" sz="2800" dirty="0">
                <a:solidFill>
                  <a:prstClr val="black"/>
                </a:solidFill>
              </a:rPr>
              <a:t>Polarisation directly affects the electric field disturbances, so the magnetic field is not shown (though </a:t>
            </a:r>
            <a:br>
              <a:rPr lang="en-AU" sz="2800" dirty="0">
                <a:solidFill>
                  <a:prstClr val="black"/>
                </a:solidFill>
              </a:rPr>
            </a:br>
            <a:r>
              <a:rPr lang="en-AU" sz="2800" dirty="0">
                <a:solidFill>
                  <a:prstClr val="black"/>
                </a:solidFill>
              </a:rPr>
              <a:t>it is also affected, just</a:t>
            </a:r>
            <a:br>
              <a:rPr lang="en-AU" sz="2800" dirty="0">
                <a:solidFill>
                  <a:prstClr val="black"/>
                </a:solidFill>
              </a:rPr>
            </a:br>
            <a:r>
              <a:rPr lang="en-AU" sz="2800" dirty="0">
                <a:solidFill>
                  <a:prstClr val="black"/>
                </a:solidFill>
              </a:rPr>
              <a:t>indirectly).</a:t>
            </a:r>
          </a:p>
        </p:txBody>
      </p:sp>
      <p:pic>
        <p:nvPicPr>
          <p:cNvPr id="8" name="Picture 2">
            <a:extLst>
              <a:ext uri="{FF2B5EF4-FFF2-40B4-BE49-F238E27FC236}">
                <a16:creationId xmlns:a16="http://schemas.microsoft.com/office/drawing/2014/main" id="{35B23952-430F-6C03-E8D7-724BD2E0F52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27045" y="3429000"/>
            <a:ext cx="7421033" cy="33394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5674D9-BF77-3A64-9DC4-3B0FC262EC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17" t="5946" r="8772" b="7793"/>
          <a:stretch/>
        </p:blipFill>
        <p:spPr bwMode="auto">
          <a:xfrm>
            <a:off x="474000" y="4533008"/>
            <a:ext cx="3953935" cy="223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4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401558"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Wave Phenomena</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3539430"/>
          </a:xfrm>
          <a:prstGeom prst="rect">
            <a:avLst/>
          </a:prstGeom>
          <a:noFill/>
        </p:spPr>
        <p:txBody>
          <a:bodyPr wrap="square" rtlCol="0">
            <a:spAutoFit/>
          </a:bodyPr>
          <a:lstStyle/>
          <a:p>
            <a:pPr marL="457200" indent="-457200">
              <a:buFont typeface="Arial" panose="020B0604020202020204" pitchFamily="34" charset="0"/>
              <a:buChar char="•"/>
            </a:pPr>
            <a:r>
              <a:rPr lang="en-AU" sz="2800" dirty="0"/>
              <a:t>The wave nature of light allows us to explain and predict many of its behaviours, including:</a:t>
            </a:r>
          </a:p>
          <a:p>
            <a:pPr marL="914400" lvl="1" indent="-457200">
              <a:buFont typeface="Arial" panose="020B0604020202020204" pitchFamily="34" charset="0"/>
              <a:buChar char="•"/>
            </a:pPr>
            <a:r>
              <a:rPr lang="en-AU" sz="2800" dirty="0"/>
              <a:t>Reflection</a:t>
            </a:r>
          </a:p>
          <a:p>
            <a:pPr marL="914400" lvl="1" indent="-457200">
              <a:buFont typeface="Arial" panose="020B0604020202020204" pitchFamily="34" charset="0"/>
              <a:buChar char="•"/>
            </a:pPr>
            <a:r>
              <a:rPr lang="en-AU" sz="2800" dirty="0"/>
              <a:t>Refraction</a:t>
            </a:r>
          </a:p>
          <a:p>
            <a:pPr marL="914400" lvl="1" indent="-457200">
              <a:buFont typeface="Arial" panose="020B0604020202020204" pitchFamily="34" charset="0"/>
              <a:buChar char="•"/>
            </a:pPr>
            <a:r>
              <a:rPr lang="en-AU" sz="2800" dirty="0"/>
              <a:t>Dispersion</a:t>
            </a:r>
          </a:p>
          <a:p>
            <a:pPr marL="914400" lvl="1" indent="-457200">
              <a:buFont typeface="Arial" panose="020B0604020202020204" pitchFamily="34" charset="0"/>
              <a:buChar char="•"/>
            </a:pPr>
            <a:r>
              <a:rPr lang="en-AU" sz="2800" dirty="0"/>
              <a:t>Diffraction</a:t>
            </a:r>
          </a:p>
          <a:p>
            <a:pPr marL="914400" lvl="1" indent="-457200">
              <a:buFont typeface="Arial" panose="020B0604020202020204" pitchFamily="34" charset="0"/>
              <a:buChar char="•"/>
            </a:pPr>
            <a:r>
              <a:rPr lang="en-AU" sz="2800" dirty="0"/>
              <a:t>Interference</a:t>
            </a:r>
          </a:p>
          <a:p>
            <a:pPr marL="914400" lvl="1" indent="-457200">
              <a:buFont typeface="Arial" panose="020B0604020202020204" pitchFamily="34" charset="0"/>
              <a:buChar char="•"/>
            </a:pPr>
            <a:r>
              <a:rPr lang="en-AU" sz="2800" dirty="0"/>
              <a:t>Polarisation</a:t>
            </a:r>
          </a:p>
        </p:txBody>
      </p:sp>
    </p:spTree>
    <p:extLst>
      <p:ext uri="{BB962C8B-B14F-4D97-AF65-F5344CB8AC3E}">
        <p14:creationId xmlns:p14="http://schemas.microsoft.com/office/powerpoint/2010/main" val="327834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054402"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Reflection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138155"/>
              </a:xfrm>
              <a:prstGeom prst="rect">
                <a:avLst/>
              </a:prstGeom>
              <a:noFill/>
            </p:spPr>
            <p:txBody>
              <a:bodyPr wrap="square" rtlCol="0">
                <a:spAutoFit/>
              </a:bodyPr>
              <a:lstStyle/>
              <a:p>
                <a:pPr marL="457200" indent="-457200">
                  <a:buFont typeface="Arial" panose="020B0604020202020204" pitchFamily="34" charset="0"/>
                  <a:buChar char="•"/>
                </a:pPr>
                <a:r>
                  <a:rPr lang="en-AU" sz="2800" dirty="0"/>
                  <a:t>Light waves, like sound waves, are either reflected, transmitted or absorbed when they interact with objects.</a:t>
                </a:r>
              </a:p>
              <a:p>
                <a:pPr marL="914400" lvl="1" indent="-457200">
                  <a:buFont typeface="Arial" panose="020B0604020202020204" pitchFamily="34" charset="0"/>
                  <a:buChar char="•"/>
                </a:pPr>
                <a:r>
                  <a:rPr lang="en-AU" sz="2800" dirty="0"/>
                  <a:t>If you can see an object, it is because it is reflecting </a:t>
                </a:r>
                <a:br>
                  <a:rPr lang="en-AU" sz="2800" dirty="0"/>
                </a:br>
                <a:r>
                  <a:rPr lang="en-AU" sz="2800" dirty="0"/>
                  <a:t>light into your eyes.</a:t>
                </a:r>
              </a:p>
              <a:p>
                <a:pPr marL="914400" lvl="1" indent="-457200">
                  <a:buFont typeface="Arial" panose="020B0604020202020204" pitchFamily="34" charset="0"/>
                  <a:buChar char="•"/>
                </a:pPr>
                <a:r>
                  <a:rPr lang="en-AU" sz="2800" dirty="0"/>
                  <a:t>If that object appears to be a certain colour, it is </a:t>
                </a:r>
                <a:br>
                  <a:rPr lang="en-AU" sz="2800" dirty="0"/>
                </a:br>
                <a:r>
                  <a:rPr lang="en-AU" sz="2800" dirty="0"/>
                  <a:t>because it is reflecting light of specific wavelengths </a:t>
                </a:r>
                <a:br>
                  <a:rPr lang="en-AU" sz="2800" dirty="0"/>
                </a:br>
                <a:r>
                  <a:rPr lang="en-AU" sz="2800" dirty="0"/>
                  <a:t>into your eyes – the others are being absorbed.</a:t>
                </a:r>
              </a:p>
              <a:p>
                <a:pPr marL="914400" lvl="1" indent="-457200">
                  <a:buFont typeface="Arial" panose="020B0604020202020204" pitchFamily="34" charset="0"/>
                  <a:buChar char="•"/>
                </a:pPr>
                <a:r>
                  <a:rPr lang="en-AU" sz="2800" dirty="0"/>
                  <a:t>If you can see through an object, light is being transmitted through it.</a:t>
                </a:r>
              </a:p>
              <a:p>
                <a:pPr marL="914400" lvl="1" indent="-457200">
                  <a:buFont typeface="Arial" panose="020B0604020202020204" pitchFamily="34" charset="0"/>
                  <a:buChar char="•"/>
                </a:pPr>
                <a:r>
                  <a:rPr lang="en-AU" sz="2800" dirty="0"/>
                  <a:t>Many objects do some combination of these three things.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These reflections follow the same law of reflection </a:t>
                </a:r>
                <a:br>
                  <a:rPr lang="en-AU" sz="2800" dirty="0"/>
                </a:br>
                <a:r>
                  <a:rPr lang="en-AU" sz="2800" dirty="0"/>
                  <a:t>that applies to sound: the angle of incidence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𝜃</m:t>
                        </m:r>
                      </m:e>
                      <m:sub>
                        <m:r>
                          <m:rPr>
                            <m:nor/>
                          </m:rPr>
                          <a:rPr lang="en-AU" sz="2800" b="0" i="0" smtClean="0">
                            <a:latin typeface="Cambria Math" panose="02040503050406030204" pitchFamily="18" charset="0"/>
                          </a:rPr>
                          <m:t>i</m:t>
                        </m:r>
                      </m:sub>
                    </m:sSub>
                  </m:oMath>
                </a14:m>
                <a:r>
                  <a:rPr lang="en-AU" sz="2800" dirty="0"/>
                  <a:t>) is </a:t>
                </a:r>
                <a:br>
                  <a:rPr lang="en-AU" sz="2800" dirty="0"/>
                </a:br>
                <a:r>
                  <a:rPr lang="en-AU" sz="2800" dirty="0"/>
                  <a:t>always equal to the angle of reflection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𝜃</m:t>
                        </m:r>
                      </m:e>
                      <m:sub>
                        <m:r>
                          <m:rPr>
                            <m:nor/>
                          </m:rPr>
                          <a:rPr lang="en-AU" sz="2800" b="0" i="0" smtClean="0">
                            <a:latin typeface="Cambria Math" panose="02040503050406030204" pitchFamily="18" charset="0"/>
                          </a:rPr>
                          <m:t>r</m:t>
                        </m:r>
                      </m:sub>
                    </m:sSub>
                  </m:oMath>
                </a14:m>
                <a:r>
                  <a:rPr lang="en-AU" sz="2800" dirty="0"/>
                  <a:t>).</a:t>
                </a:r>
              </a:p>
              <a:p>
                <a:pPr marL="914400" lvl="1" indent="-457200">
                  <a:buFont typeface="Arial" panose="020B0604020202020204" pitchFamily="34" charset="0"/>
                  <a:buChar char="•"/>
                </a:pPr>
                <a:r>
                  <a:rPr lang="en-AU" sz="2200" dirty="0"/>
                  <a:t>Remember: these angles are relative to the normal, not the surface!</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717644" cy="6138155"/>
              </a:xfrm>
              <a:prstGeom prst="rect">
                <a:avLst/>
              </a:prstGeom>
              <a:blipFill>
                <a:blip r:embed="rId3"/>
                <a:stretch>
                  <a:fillRect l="-937" t="-993" r="-260"/>
                </a:stretch>
              </a:blipFill>
            </p:spPr>
            <p:txBody>
              <a:bodyPr/>
              <a:lstStyle/>
              <a:p>
                <a:r>
                  <a:rPr lang="en-AU">
                    <a:noFill/>
                  </a:rPr>
                  <a:t> </a:t>
                </a:r>
              </a:p>
            </p:txBody>
          </p:sp>
        </mc:Fallback>
      </mc:AlternateContent>
      <p:pic>
        <p:nvPicPr>
          <p:cNvPr id="2" name="Picture 1">
            <a:extLst>
              <a:ext uri="{FF2B5EF4-FFF2-40B4-BE49-F238E27FC236}">
                <a16:creationId xmlns:a16="http://schemas.microsoft.com/office/drawing/2014/main" id="{088B9906-23CB-ABE7-D9A6-7EEB2712A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582" y="1514985"/>
            <a:ext cx="3218331" cy="1769547"/>
          </a:xfrm>
          <a:prstGeom prst="rect">
            <a:avLst/>
          </a:prstGeom>
        </p:spPr>
      </p:pic>
      <p:pic>
        <p:nvPicPr>
          <p:cNvPr id="5" name="Picture 4">
            <a:extLst>
              <a:ext uri="{FF2B5EF4-FFF2-40B4-BE49-F238E27FC236}">
                <a16:creationId xmlns:a16="http://schemas.microsoft.com/office/drawing/2014/main" id="{545DBBA9-6709-C43B-7866-393A3DC8B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869" y="4618042"/>
            <a:ext cx="3218331" cy="223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6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087837"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Refraction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158609"/>
              </a:xfrm>
              <a:prstGeom prst="rect">
                <a:avLst/>
              </a:prstGeom>
              <a:noFill/>
            </p:spPr>
            <p:txBody>
              <a:bodyPr wrap="square" rtlCol="0">
                <a:spAutoFit/>
              </a:bodyPr>
              <a:lstStyle/>
              <a:p>
                <a:pPr marL="457200" indent="-457200">
                  <a:buFont typeface="Arial" panose="020B0604020202020204" pitchFamily="34" charset="0"/>
                  <a:buChar char="•"/>
                </a:pPr>
                <a:r>
                  <a:rPr lang="en-AU" sz="2800" dirty="0"/>
                  <a:t>Light waves, like sound waves, change speed and direction when they enter a different substance.</a:t>
                </a:r>
              </a:p>
              <a:p>
                <a:pPr marL="914400" lvl="1" indent="-457200">
                  <a:buFont typeface="Arial" panose="020B0604020202020204" pitchFamily="34" charset="0"/>
                  <a:buChar char="•"/>
                </a:pPr>
                <a:r>
                  <a:rPr lang="en-AU" sz="2800" dirty="0"/>
                  <a:t>The word FAST (Faster </a:t>
                </a:r>
                <a:r>
                  <a:rPr lang="en-AU" sz="2800" dirty="0">
                    <a:sym typeface="Wingdings" panose="05000000000000000000" pitchFamily="2" charset="2"/>
                  </a:rPr>
                  <a:t></a:t>
                </a:r>
                <a:r>
                  <a:rPr lang="en-AU" sz="2800" dirty="0"/>
                  <a:t> Away, </a:t>
                </a:r>
                <a:br>
                  <a:rPr lang="en-AU" sz="2800" dirty="0"/>
                </a:br>
                <a:r>
                  <a:rPr lang="en-AU" sz="2800" dirty="0"/>
                  <a:t>Slower </a:t>
                </a:r>
                <a:r>
                  <a:rPr lang="en-AU" sz="2800" dirty="0">
                    <a:sym typeface="Wingdings" panose="05000000000000000000" pitchFamily="2" charset="2"/>
                  </a:rPr>
                  <a:t> </a:t>
                </a:r>
                <a:r>
                  <a:rPr lang="en-AU" sz="2800" dirty="0"/>
                  <a:t>Towards) can be used to </a:t>
                </a:r>
                <a:br>
                  <a:rPr lang="en-AU" sz="2800" dirty="0"/>
                </a:br>
                <a:r>
                  <a:rPr lang="en-AU" sz="2800" dirty="0"/>
                  <a:t>predict the change in direction.</a:t>
                </a:r>
              </a:p>
              <a:p>
                <a:pPr marL="914400" lvl="1" indent="-457200">
                  <a:buFont typeface="Arial" panose="020B0604020202020204" pitchFamily="34" charset="0"/>
                  <a:buChar char="•"/>
                </a:pPr>
                <a:r>
                  <a:rPr lang="en-AU" sz="2800" dirty="0"/>
                  <a:t>Unlike sound, light tends to slow down </a:t>
                </a:r>
                <a:br>
                  <a:rPr lang="en-AU" sz="2800" dirty="0"/>
                </a:br>
                <a:r>
                  <a:rPr lang="en-AU" sz="2800" dirty="0"/>
                  <a:t>in denser substances and speed up in </a:t>
                </a:r>
                <a:br>
                  <a:rPr lang="en-AU" sz="2800" dirty="0"/>
                </a:br>
                <a:r>
                  <a:rPr lang="en-AU" sz="2800" dirty="0"/>
                  <a:t>less dense ones.</a:t>
                </a:r>
              </a:p>
              <a:p>
                <a:pPr marL="914400" lvl="1" indent="-457200">
                  <a:buFont typeface="Arial" panose="020B0604020202020204" pitchFamily="34" charset="0"/>
                  <a:buChar char="•"/>
                </a:pPr>
                <a:r>
                  <a:rPr lang="en-AU" sz="2800" dirty="0"/>
                  <a:t>A substance’s ability to slow down (and therefore bend) light is described </a:t>
                </a:r>
                <a:br>
                  <a:rPr lang="en-AU" sz="2800" dirty="0"/>
                </a:br>
                <a:r>
                  <a:rPr lang="en-AU" sz="2800" dirty="0"/>
                  <a:t>by its refractive index </a:t>
                </a:r>
                <a14:m>
                  <m:oMath xmlns:m="http://schemas.openxmlformats.org/officeDocument/2006/math">
                    <m:r>
                      <a:rPr lang="en-AU" sz="2800" b="0" i="1" smtClean="0">
                        <a:latin typeface="Cambria Math" panose="02040503050406030204" pitchFamily="18" charset="0"/>
                      </a:rPr>
                      <m:t>𝑛</m:t>
                    </m:r>
                  </m:oMath>
                </a14:m>
                <a:r>
                  <a:rPr lang="en-AU" sz="2800" dirty="0"/>
                  <a:t>, where </a:t>
                </a:r>
                <a14:m>
                  <m:oMath xmlns:m="http://schemas.openxmlformats.org/officeDocument/2006/math">
                    <m:r>
                      <a:rPr lang="en-AU" sz="2800" b="0" i="1" smtClean="0">
                        <a:latin typeface="Cambria Math" panose="02040503050406030204" pitchFamily="18" charset="0"/>
                      </a:rPr>
                      <m:t>𝑛</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𝑐</m:t>
                        </m:r>
                      </m:num>
                      <m:den>
                        <m:r>
                          <a:rPr lang="en-AU" sz="2800" b="0" i="1" smtClean="0">
                            <a:latin typeface="Cambria Math" panose="02040503050406030204" pitchFamily="18" charset="0"/>
                          </a:rPr>
                          <m:t>𝑣</m:t>
                        </m:r>
                      </m:den>
                    </m:f>
                  </m:oMath>
                </a14:m>
                <a:r>
                  <a:rPr lang="en-AU" sz="2800" dirty="0"/>
                  <a:t>. Air barely slows down light at all (</a:t>
                </a:r>
                <a14:m>
                  <m:oMath xmlns:m="http://schemas.openxmlformats.org/officeDocument/2006/math">
                    <m:r>
                      <a:rPr lang="en-AU" sz="2800" b="0" i="1" smtClean="0">
                        <a:latin typeface="Cambria Math" panose="02040503050406030204" pitchFamily="18" charset="0"/>
                      </a:rPr>
                      <m:t>𝑛</m:t>
                    </m:r>
                    <m:r>
                      <a:rPr lang="en-AU" sz="2800" b="0" i="1" smtClean="0">
                        <a:latin typeface="Cambria Math" panose="02040503050406030204" pitchFamily="18" charset="0"/>
                      </a:rPr>
                      <m:t>=1.000293</m:t>
                    </m:r>
                  </m:oMath>
                </a14:m>
                <a:r>
                  <a:rPr lang="en-AU" sz="2800" dirty="0"/>
                  <a:t>), while diamond slows it down significantly (</a:t>
                </a:r>
                <a14:m>
                  <m:oMath xmlns:m="http://schemas.openxmlformats.org/officeDocument/2006/math">
                    <m:r>
                      <a:rPr lang="en-AU" sz="2800" b="0" i="1" smtClean="0">
                        <a:latin typeface="Cambria Math" panose="02040503050406030204" pitchFamily="18" charset="0"/>
                      </a:rPr>
                      <m:t>𝑛</m:t>
                    </m:r>
                    <m:r>
                      <a:rPr lang="en-AU" sz="2800" b="0" i="1" smtClean="0">
                        <a:latin typeface="Cambria Math" panose="02040503050406030204" pitchFamily="18" charset="0"/>
                      </a:rPr>
                      <m:t>=2.417</m:t>
                    </m:r>
                  </m:oMath>
                </a14:m>
                <a:r>
                  <a:rPr lang="en-AU" sz="2800" dirty="0"/>
                  <a:t>).</a:t>
                </a:r>
              </a:p>
              <a:p>
                <a:pPr marL="914400" lvl="1" indent="-457200">
                  <a:buFont typeface="Arial" panose="020B0604020202020204" pitchFamily="34" charset="0"/>
                  <a:buChar char="•"/>
                </a:pPr>
                <a:endParaRPr lang="en-AU" sz="2800" dirty="0"/>
              </a:p>
              <a:p>
                <a:pPr marL="914400" lvl="1" indent="-457200">
                  <a:buFont typeface="Arial" panose="020B0604020202020204" pitchFamily="34" charset="0"/>
                  <a:buChar char="•"/>
                </a:pPr>
                <a:r>
                  <a:rPr lang="en-AU" sz="2400" dirty="0"/>
                  <a:t>The relationship between the refractive index and amount that light is bent can be described using Snell’s Law (</a:t>
                </a:r>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𝑛</m:t>
                        </m:r>
                      </m:e>
                      <m:sub>
                        <m:r>
                          <m:rPr>
                            <m:nor/>
                          </m:rPr>
                          <a:rPr lang="en-AU" sz="2400" b="0" i="0" smtClean="0">
                            <a:latin typeface="Cambria Math" panose="02040503050406030204" pitchFamily="18" charset="0"/>
                          </a:rPr>
                          <m:t>i</m:t>
                        </m:r>
                      </m:sub>
                    </m:sSub>
                    <m:func>
                      <m:funcPr>
                        <m:ctrlPr>
                          <a:rPr lang="en-AU" sz="2400" b="0" i="1" smtClean="0">
                            <a:latin typeface="Cambria Math" panose="02040503050406030204" pitchFamily="18" charset="0"/>
                          </a:rPr>
                        </m:ctrlPr>
                      </m:funcPr>
                      <m:fName>
                        <m:r>
                          <m:rPr>
                            <m:sty m:val="p"/>
                          </m:rPr>
                          <a:rPr lang="en-AU" sz="2400" b="0" i="0" smtClean="0">
                            <a:latin typeface="Cambria Math" panose="02040503050406030204" pitchFamily="18" charset="0"/>
                          </a:rPr>
                          <m:t>sin</m:t>
                        </m:r>
                      </m:fName>
                      <m:e>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𝜃</m:t>
                            </m:r>
                          </m:e>
                          <m:sub>
                            <m:r>
                              <m:rPr>
                                <m:nor/>
                              </m:rPr>
                              <a:rPr lang="en-AU" sz="2400" b="0" i="0" smtClean="0">
                                <a:latin typeface="Cambria Math" panose="02040503050406030204" pitchFamily="18" charset="0"/>
                              </a:rPr>
                              <m:t>i</m:t>
                            </m:r>
                          </m:sub>
                        </m:sSub>
                      </m:e>
                    </m:func>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𝑛</m:t>
                        </m:r>
                      </m:e>
                      <m:sub>
                        <m:r>
                          <m:rPr>
                            <m:nor/>
                          </m:rPr>
                          <a:rPr lang="en-AU" sz="2400" b="0" i="0" smtClean="0">
                            <a:latin typeface="Cambria Math" panose="02040503050406030204" pitchFamily="18" charset="0"/>
                          </a:rPr>
                          <m:t>r</m:t>
                        </m:r>
                      </m:sub>
                    </m:sSub>
                    <m:func>
                      <m:funcPr>
                        <m:ctrlPr>
                          <a:rPr lang="en-AU" sz="2400" i="1">
                            <a:latin typeface="Cambria Math" panose="02040503050406030204" pitchFamily="18" charset="0"/>
                          </a:rPr>
                        </m:ctrlPr>
                      </m:funcPr>
                      <m:fName>
                        <m:r>
                          <m:rPr>
                            <m:sty m:val="p"/>
                          </m:rPr>
                          <a:rPr lang="en-AU" sz="2400">
                            <a:latin typeface="Cambria Math" panose="02040503050406030204" pitchFamily="18" charset="0"/>
                          </a:rPr>
                          <m:t>sin</m:t>
                        </m:r>
                      </m:fName>
                      <m:e>
                        <m:sSub>
                          <m:sSubPr>
                            <m:ctrlPr>
                              <a:rPr lang="en-AU" sz="2400" i="1">
                                <a:latin typeface="Cambria Math" panose="02040503050406030204" pitchFamily="18" charset="0"/>
                              </a:rPr>
                            </m:ctrlPr>
                          </m:sSubPr>
                          <m:e>
                            <m:r>
                              <a:rPr lang="en-AU" sz="2400" i="1">
                                <a:latin typeface="Cambria Math" panose="02040503050406030204" pitchFamily="18" charset="0"/>
                              </a:rPr>
                              <m:t>𝜃</m:t>
                            </m:r>
                          </m:e>
                          <m:sub>
                            <m:r>
                              <m:rPr>
                                <m:nor/>
                              </m:rPr>
                              <a:rPr lang="en-AU" sz="2400" b="0" i="0" smtClean="0">
                                <a:latin typeface="Cambria Math" panose="02040503050406030204" pitchFamily="18" charset="0"/>
                              </a:rPr>
                              <m:t>r</m:t>
                            </m:r>
                          </m:sub>
                        </m:sSub>
                      </m:e>
                    </m:func>
                  </m:oMath>
                </a14:m>
                <a:r>
                  <a:rPr lang="en-AU" sz="2400" dirty="0"/>
                  <a:t>), but this isn’t part of your syllabus.</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717644" cy="6158609"/>
              </a:xfrm>
              <a:prstGeom prst="rect">
                <a:avLst/>
              </a:prstGeom>
              <a:blipFill>
                <a:blip r:embed="rId3"/>
                <a:stretch>
                  <a:fillRect l="-937" t="-990" r="-937" b="-1188"/>
                </a:stretch>
              </a:blipFill>
            </p:spPr>
            <p:txBody>
              <a:bodyPr/>
              <a:lstStyle/>
              <a:p>
                <a:r>
                  <a:rPr lang="en-AU">
                    <a:noFill/>
                  </a:rPr>
                  <a:t> </a:t>
                </a:r>
              </a:p>
            </p:txBody>
          </p:sp>
        </mc:Fallback>
      </mc:AlternateContent>
      <p:pic>
        <p:nvPicPr>
          <p:cNvPr id="1026" name="Picture 2">
            <a:extLst>
              <a:ext uri="{FF2B5EF4-FFF2-40B4-BE49-F238E27FC236}">
                <a16:creationId xmlns:a16="http://schemas.microsoft.com/office/drawing/2014/main" id="{CDEF5CA4-5F95-F075-2ED5-C8F793C37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89" t="19867" r="8134" b="10400"/>
          <a:stretch/>
        </p:blipFill>
        <p:spPr bwMode="auto">
          <a:xfrm>
            <a:off x="6717832" y="1120775"/>
            <a:ext cx="5290018"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0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133016"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Dispersion</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4832092"/>
          </a:xfrm>
          <a:prstGeom prst="rect">
            <a:avLst/>
          </a:prstGeom>
          <a:noFill/>
        </p:spPr>
        <p:txBody>
          <a:bodyPr wrap="square" rtlCol="0">
            <a:spAutoFit/>
          </a:bodyPr>
          <a:lstStyle/>
          <a:p>
            <a:pPr marL="457200" indent="-457200">
              <a:buFont typeface="Arial" panose="020B0604020202020204" pitchFamily="34" charset="0"/>
              <a:buChar char="•"/>
            </a:pPr>
            <a:r>
              <a:rPr lang="en-AU" sz="2800" dirty="0"/>
              <a:t>When light is refracted, its frequency remains constant but its velocity and wavelength change.</a:t>
            </a:r>
          </a:p>
          <a:p>
            <a:pPr marL="457200" indent="-457200">
              <a:buFont typeface="Arial" panose="020B0604020202020204" pitchFamily="34" charset="0"/>
              <a:buChar char="•"/>
            </a:pPr>
            <a:r>
              <a:rPr lang="en-AU" sz="2800" dirty="0"/>
              <a:t>The refractive index of a material varies depending on the wavelength of the light travelling through it – or, to put it more simply, different colours bend different amounts.</a:t>
            </a:r>
          </a:p>
          <a:p>
            <a:pPr marL="914400" lvl="1" indent="-457200">
              <a:buFont typeface="Arial" panose="020B0604020202020204" pitchFamily="34" charset="0"/>
              <a:buChar char="•"/>
            </a:pPr>
            <a:r>
              <a:rPr lang="en-AU" sz="2800" dirty="0"/>
              <a:t>Specifically, the shorter its wavelength, the more a light wave is refracted.</a:t>
            </a:r>
          </a:p>
          <a:p>
            <a:pPr marL="457200" indent="-457200">
              <a:buFont typeface="Arial" panose="020B0604020202020204" pitchFamily="34" charset="0"/>
              <a:buChar char="•"/>
            </a:pPr>
            <a:r>
              <a:rPr lang="en-AU" sz="2800" dirty="0"/>
              <a:t>Because of this, white light – which is a </a:t>
            </a:r>
            <a:br>
              <a:rPr lang="en-AU" sz="2800" dirty="0"/>
            </a:br>
            <a:r>
              <a:rPr lang="en-AU" sz="2800" dirty="0"/>
              <a:t>combination of the entire visible spectrum – </a:t>
            </a:r>
            <a:br>
              <a:rPr lang="en-AU" sz="2800" dirty="0"/>
            </a:br>
            <a:r>
              <a:rPr lang="en-AU" sz="2800" dirty="0"/>
              <a:t>can be separated into its individual colours </a:t>
            </a:r>
            <a:br>
              <a:rPr lang="en-AU" sz="2800" dirty="0"/>
            </a:br>
            <a:r>
              <a:rPr lang="en-AU" sz="2800" dirty="0"/>
              <a:t>when it passes through a transparent material </a:t>
            </a:r>
            <a:br>
              <a:rPr lang="en-AU" sz="2800" dirty="0"/>
            </a:br>
            <a:r>
              <a:rPr lang="en-AU" sz="2800" dirty="0"/>
              <a:t>at an angle. This is called dispersion.</a:t>
            </a:r>
          </a:p>
        </p:txBody>
      </p:sp>
      <p:pic>
        <p:nvPicPr>
          <p:cNvPr id="2050" name="Picture 2">
            <a:extLst>
              <a:ext uri="{FF2B5EF4-FFF2-40B4-BE49-F238E27FC236}">
                <a16:creationId xmlns:a16="http://schemas.microsoft.com/office/drawing/2014/main" id="{D3C23287-24CC-10DD-8CC7-7603F7ACA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819" y="3284114"/>
            <a:ext cx="4765181" cy="357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54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133016"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Dispersion</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Dispersion (together with reflection) explains </a:t>
            </a:r>
            <a:br>
              <a:rPr lang="en-AU" sz="2800" dirty="0"/>
            </a:br>
            <a:r>
              <a:rPr lang="en-AU" sz="2800" dirty="0"/>
              <a:t>how rainbows form.</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It also explains chromatic aberration – the </a:t>
            </a:r>
            <a:br>
              <a:rPr lang="en-AU" sz="2800" dirty="0"/>
            </a:br>
            <a:r>
              <a:rPr lang="en-AU" sz="2800" dirty="0"/>
              <a:t>tendency of low-quality </a:t>
            </a:r>
            <a:br>
              <a:rPr lang="en-AU" sz="2800" dirty="0"/>
            </a:br>
            <a:r>
              <a:rPr lang="en-AU" sz="2800" dirty="0"/>
              <a:t>lenses to produce images </a:t>
            </a:r>
            <a:br>
              <a:rPr lang="en-AU" sz="2800" dirty="0"/>
            </a:br>
            <a:r>
              <a:rPr lang="en-AU" sz="2800" dirty="0"/>
              <a:t>with fringes of colour </a:t>
            </a:r>
            <a:br>
              <a:rPr lang="en-AU" sz="2800" dirty="0"/>
            </a:br>
            <a:r>
              <a:rPr lang="en-AU" sz="2800" dirty="0"/>
              <a:t>around boundaries.</a:t>
            </a:r>
          </a:p>
        </p:txBody>
      </p:sp>
      <p:pic>
        <p:nvPicPr>
          <p:cNvPr id="9" name="Picture 8" descr="A picture containing diagram, screenshot, line, colorfulness&#10;&#10;Description automatically generated">
            <a:extLst>
              <a:ext uri="{FF2B5EF4-FFF2-40B4-BE49-F238E27FC236}">
                <a16:creationId xmlns:a16="http://schemas.microsoft.com/office/drawing/2014/main" id="{EA55A0E1-E0B7-C3FE-4C0C-1E282C86595C}"/>
              </a:ext>
            </a:extLst>
          </p:cNvPr>
          <p:cNvPicPr>
            <a:picLocks noChangeAspect="1"/>
          </p:cNvPicPr>
          <p:nvPr/>
        </p:nvPicPr>
        <p:blipFill rotWithShape="1">
          <a:blip r:embed="rId3">
            <a:extLst>
              <a:ext uri="{28A0092B-C50C-407E-A947-70E740481C1C}">
                <a14:useLocalDpi xmlns:a14="http://schemas.microsoft.com/office/drawing/2010/main" val="0"/>
              </a:ext>
            </a:extLst>
          </a:blip>
          <a:srcRect t="12863"/>
          <a:stretch/>
        </p:blipFill>
        <p:spPr>
          <a:xfrm>
            <a:off x="1543487" y="1683196"/>
            <a:ext cx="4552513" cy="2635250"/>
          </a:xfrm>
          <a:prstGeom prst="rect">
            <a:avLst/>
          </a:prstGeom>
        </p:spPr>
      </p:pic>
      <p:pic>
        <p:nvPicPr>
          <p:cNvPr id="3074" name="Picture 2">
            <a:extLst>
              <a:ext uri="{FF2B5EF4-FFF2-40B4-BE49-F238E27FC236}">
                <a16:creationId xmlns:a16="http://schemas.microsoft.com/office/drawing/2014/main" id="{18BCBCFD-564E-BEAB-36C2-460F36F63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261937"/>
            <a:ext cx="4762500" cy="6334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1C5A9F-0384-84DF-8B8E-A7C2E8E9B1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58" t="10370" r="18170" b="8527"/>
          <a:stretch/>
        </p:blipFill>
        <p:spPr bwMode="auto">
          <a:xfrm>
            <a:off x="4474520" y="4910621"/>
            <a:ext cx="2768599" cy="194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68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7B8D8E-8B9B-A3CF-A4BA-EBA8D6CA65B8}"/>
              </a:ext>
            </a:extLst>
          </p:cNvPr>
          <p:cNvSpPr txBox="1"/>
          <p:nvPr/>
        </p:nvSpPr>
        <p:spPr>
          <a:xfrm>
            <a:off x="0" y="0"/>
            <a:ext cx="2152842"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prstClr val="white"/>
                </a:solidFill>
              </a:rPr>
              <a:t>Diffraction</a:t>
            </a:r>
          </a:p>
        </p:txBody>
      </p:sp>
      <p:pic>
        <p:nvPicPr>
          <p:cNvPr id="1026" name="Picture 2">
            <a:extLst>
              <a:ext uri="{FF2B5EF4-FFF2-40B4-BE49-F238E27FC236}">
                <a16:creationId xmlns:a16="http://schemas.microsoft.com/office/drawing/2014/main" id="{4AA31E30-3982-2BE7-C255-1D32AE471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13" r="26520" b="29902"/>
          <a:stretch/>
        </p:blipFill>
        <p:spPr bwMode="auto">
          <a:xfrm>
            <a:off x="1" y="3749457"/>
            <a:ext cx="2830296" cy="3108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D38288-D823-CD61-9DF6-9B7A14391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48" r="23284" b="29608"/>
          <a:stretch/>
        </p:blipFill>
        <p:spPr bwMode="auto">
          <a:xfrm>
            <a:off x="4683761" y="3749457"/>
            <a:ext cx="3112873" cy="3108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ADDDE4F-DE5A-8C68-5155-42A0C8B1FC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098" r="24681" b="16568"/>
          <a:stretch/>
        </p:blipFill>
        <p:spPr bwMode="auto">
          <a:xfrm>
            <a:off x="9650097" y="3749457"/>
            <a:ext cx="2496848" cy="31110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4775"/>
            <a:ext cx="11718000" cy="3108543"/>
          </a:xfrm>
          <a:prstGeom prst="rect">
            <a:avLst/>
          </a:prstGeom>
          <a:noFill/>
        </p:spPr>
        <p:txBody>
          <a:bodyPr wrap="square" rtlCol="0">
            <a:spAutoFit/>
          </a:bodyPr>
          <a:lstStyle/>
          <a:p>
            <a:pPr marL="457200" indent="-457200">
              <a:buFont typeface="Arial" panose="020B0604020202020204" pitchFamily="34" charset="0"/>
              <a:buChar char="•"/>
            </a:pPr>
            <a:r>
              <a:rPr lang="en-AU" sz="2800" dirty="0">
                <a:solidFill>
                  <a:prstClr val="black"/>
                </a:solidFill>
              </a:rPr>
              <a:t>Diffraction is the bending of waves (both sound and light) as they pass the edge of an obstacle or through an aperture (a gap in a barrier).</a:t>
            </a:r>
          </a:p>
          <a:p>
            <a:endParaRPr lang="en-AU" sz="2800" dirty="0">
              <a:solidFill>
                <a:prstClr val="black"/>
              </a:solidFill>
            </a:endParaRPr>
          </a:p>
          <a:p>
            <a:pPr marL="457200" indent="-457200">
              <a:buFont typeface="Arial" panose="020B0604020202020204" pitchFamily="34" charset="0"/>
              <a:buChar char="•"/>
            </a:pPr>
            <a:r>
              <a:rPr lang="en-AU" sz="2800" dirty="0">
                <a:solidFill>
                  <a:prstClr val="black"/>
                </a:solidFill>
              </a:rPr>
              <a:t>The amount of diffraction that occurs depends on the </a:t>
            </a:r>
            <a:r>
              <a:rPr lang="en-AU" sz="2800" b="1" dirty="0">
                <a:solidFill>
                  <a:prstClr val="black"/>
                </a:solidFill>
              </a:rPr>
              <a:t>wavelength</a:t>
            </a:r>
            <a:r>
              <a:rPr lang="en-AU" sz="2800" dirty="0">
                <a:solidFill>
                  <a:prstClr val="black"/>
                </a:solidFill>
              </a:rPr>
              <a:t> of the wave and the </a:t>
            </a:r>
            <a:r>
              <a:rPr lang="en-AU" sz="2800" b="1" dirty="0">
                <a:solidFill>
                  <a:prstClr val="black"/>
                </a:solidFill>
              </a:rPr>
              <a:t>width of the object or aperture</a:t>
            </a:r>
            <a:r>
              <a:rPr lang="en-AU" sz="2800" dirty="0">
                <a:solidFill>
                  <a:prstClr val="black"/>
                </a:solidFill>
              </a:rPr>
              <a:t>. Waves with relatively low wavelengths (high frequencies) diffract very little; waves with approximately equal or relatively high wavelengths (low frequencies) diffract significantly.</a:t>
            </a:r>
          </a:p>
        </p:txBody>
      </p:sp>
    </p:spTree>
    <p:extLst>
      <p:ext uri="{BB962C8B-B14F-4D97-AF65-F5344CB8AC3E}">
        <p14:creationId xmlns:p14="http://schemas.microsoft.com/office/powerpoint/2010/main" val="40548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993E73B3-4733-CAC9-6F62-4D2DF0F4AB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3845" y="3600338"/>
            <a:ext cx="3468368" cy="2601276"/>
          </a:xfrm>
        </p:spPr>
      </p:pic>
      <p:pic>
        <p:nvPicPr>
          <p:cNvPr id="4" name="Picture 3">
            <a:extLst>
              <a:ext uri="{FF2B5EF4-FFF2-40B4-BE49-F238E27FC236}">
                <a16:creationId xmlns:a16="http://schemas.microsoft.com/office/drawing/2014/main" id="{4343D4EE-C464-AA65-1185-CB5D03141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788" y="3600338"/>
            <a:ext cx="3468368" cy="2601276"/>
          </a:xfrm>
          <a:prstGeom prst="rect">
            <a:avLst/>
          </a:prstGeom>
        </p:spPr>
      </p:pic>
      <p:sp>
        <p:nvSpPr>
          <p:cNvPr id="5" name="TextBox 4">
            <a:extLst>
              <a:ext uri="{FF2B5EF4-FFF2-40B4-BE49-F238E27FC236}">
                <a16:creationId xmlns:a16="http://schemas.microsoft.com/office/drawing/2014/main" id="{F77B8D8E-8B9B-A3CF-A4BA-EBA8D6CA65B8}"/>
              </a:ext>
            </a:extLst>
          </p:cNvPr>
          <p:cNvSpPr txBox="1"/>
          <p:nvPr/>
        </p:nvSpPr>
        <p:spPr>
          <a:xfrm>
            <a:off x="0" y="0"/>
            <a:ext cx="2407196"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b="1" dirty="0">
                <a:solidFill>
                  <a:prstClr val="white"/>
                </a:solidFill>
              </a:rPr>
              <a:t>Interference</a:t>
            </a:r>
          </a:p>
        </p:txBody>
      </p:sp>
      <p:sp>
        <p:nvSpPr>
          <p:cNvPr id="2" name="TextBox 1"/>
          <p:cNvSpPr txBox="1"/>
          <p:nvPr/>
        </p:nvSpPr>
        <p:spPr>
          <a:xfrm>
            <a:off x="0" y="584775"/>
            <a:ext cx="11718000"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solidFill>
                  <a:prstClr val="black"/>
                </a:solidFill>
              </a:rPr>
              <a:t>I</a:t>
            </a:r>
            <a:r>
              <a:rPr lang="en-GB" sz="2800" dirty="0">
                <a:solidFill>
                  <a:prstClr val="black"/>
                </a:solidFill>
              </a:rPr>
              <a:t>t is possible for two waves to be in the same region of space at the same time. When this occurs, the resulting wave is the sum of the individual waves. This is the superposition principle.</a:t>
            </a:r>
          </a:p>
          <a:p>
            <a:pPr marL="457200" indent="-457200">
              <a:buFont typeface="Arial" panose="020B0604020202020204" pitchFamily="34" charset="0"/>
              <a:buChar char="•"/>
            </a:pPr>
            <a:r>
              <a:rPr lang="en-GB" sz="2800" dirty="0">
                <a:solidFill>
                  <a:prstClr val="black"/>
                </a:solidFill>
              </a:rPr>
              <a:t>Interference is a result of superposition. Two waves can either reinforce each other, resulting in a wave of higher amplitude (constructive interference), or counteract each other, resulting in a wave of lower amplitude (destructive interference).</a:t>
            </a:r>
          </a:p>
          <a:p>
            <a:pPr marL="457200" indent="-457200">
              <a:buFont typeface="Arial" panose="020B0604020202020204" pitchFamily="34" charset="0"/>
              <a:buChar char="•"/>
            </a:pPr>
            <a:endParaRPr lang="en-GB" sz="2800" dirty="0">
              <a:solidFill>
                <a:prstClr val="black"/>
              </a:solidFill>
            </a:endParaRPr>
          </a:p>
          <a:p>
            <a:pPr marL="457200" indent="-457200">
              <a:buFont typeface="Arial" panose="020B0604020202020204" pitchFamily="34" charset="0"/>
              <a:buChar char="•"/>
            </a:pPr>
            <a:endParaRPr lang="en-GB" sz="2800" dirty="0">
              <a:solidFill>
                <a:prstClr val="black"/>
              </a:solidFill>
            </a:endParaRPr>
          </a:p>
          <a:p>
            <a:pPr marL="457200" indent="-457200">
              <a:buFont typeface="Arial" panose="020B0604020202020204" pitchFamily="34" charset="0"/>
              <a:buChar char="•"/>
            </a:pPr>
            <a:endParaRPr lang="en-GB" sz="2800" dirty="0">
              <a:solidFill>
                <a:prstClr val="black"/>
              </a:solidFill>
            </a:endParaRPr>
          </a:p>
          <a:p>
            <a:pPr marL="457200" indent="-457200">
              <a:buFont typeface="Arial" panose="020B0604020202020204" pitchFamily="34" charset="0"/>
              <a:buChar char="•"/>
            </a:pPr>
            <a:endParaRPr lang="en-GB" sz="2800" dirty="0">
              <a:solidFill>
                <a:prstClr val="black"/>
              </a:solidFill>
            </a:endParaRPr>
          </a:p>
          <a:p>
            <a:pPr marL="457200" indent="-457200">
              <a:buFont typeface="Arial" panose="020B0604020202020204" pitchFamily="34" charset="0"/>
              <a:buChar char="•"/>
            </a:pPr>
            <a:endParaRPr lang="en-GB" sz="2800" dirty="0">
              <a:solidFill>
                <a:prstClr val="black"/>
              </a:solidFill>
            </a:endParaRPr>
          </a:p>
          <a:p>
            <a:pPr marL="457200" indent="-457200">
              <a:buFont typeface="Arial" panose="020B0604020202020204" pitchFamily="34" charset="0"/>
              <a:buChar char="•"/>
            </a:pPr>
            <a:r>
              <a:rPr lang="en-GB" sz="2800" dirty="0">
                <a:solidFill>
                  <a:prstClr val="black"/>
                </a:solidFill>
              </a:rPr>
              <a:t>Together, these ideas help explain one of the most important experiments in the history of our understanding of light…</a:t>
            </a:r>
            <a:endParaRPr lang="en-AU" sz="2800" dirty="0">
              <a:solidFill>
                <a:prstClr val="black"/>
              </a:solidFill>
            </a:endParaRPr>
          </a:p>
        </p:txBody>
      </p:sp>
    </p:spTree>
    <p:extLst>
      <p:ext uri="{BB962C8B-B14F-4D97-AF65-F5344CB8AC3E}">
        <p14:creationId xmlns:p14="http://schemas.microsoft.com/office/powerpoint/2010/main" val="200014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373D4F-DDA2-887F-566E-AA3B90443FD6}"/>
              </a:ext>
            </a:extLst>
          </p:cNvPr>
          <p:cNvSpPr txBox="1"/>
          <p:nvPr/>
        </p:nvSpPr>
        <p:spPr>
          <a:xfrm>
            <a:off x="3047533" y="3245736"/>
            <a:ext cx="6095064" cy="369332"/>
          </a:xfrm>
          <a:prstGeom prst="rect">
            <a:avLst/>
          </a:prstGeom>
          <a:noFill/>
        </p:spPr>
        <p:txBody>
          <a:bodyPr wrap="square">
            <a:spAutoFit/>
          </a:bodyPr>
          <a:lstStyle/>
          <a:p>
            <a:pPr algn="ctr"/>
            <a:r>
              <a:rPr lang="en-AU" dirty="0">
                <a:hlinkClick r:id="rId3"/>
              </a:rPr>
              <a:t>https://youtu.be/Iuv6hY6zsd0</a:t>
            </a:r>
            <a:endParaRPr lang="en-AU" dirty="0"/>
          </a:p>
        </p:txBody>
      </p:sp>
    </p:spTree>
    <p:extLst>
      <p:ext uri="{BB962C8B-B14F-4D97-AF65-F5344CB8AC3E}">
        <p14:creationId xmlns:p14="http://schemas.microsoft.com/office/powerpoint/2010/main" val="3765669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3680</TotalTime>
  <Words>971</Words>
  <Application>Microsoft Office PowerPoint</Application>
  <PresentationFormat>Widescreen</PresentationFormat>
  <Paragraphs>87</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Light as a Wave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Nathan</cp:lastModifiedBy>
  <cp:revision>64</cp:revision>
  <dcterms:created xsi:type="dcterms:W3CDTF">2022-02-16T03:17:05Z</dcterms:created>
  <dcterms:modified xsi:type="dcterms:W3CDTF">2023-06-01T07:15:37Z</dcterms:modified>
</cp:coreProperties>
</file>